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648" r:id="rId1"/>
    <p:sldMasterId id="2147483653" r:id="rId2"/>
    <p:sldMasterId id="2147483655" r:id="rId3"/>
    <p:sldMasterId id="2147483670" r:id="rId4"/>
  </p:sldMasterIdLst>
  <p:notesMasterIdLst>
    <p:notesMasterId r:id="rId21"/>
  </p:notesMasterIdLst>
  <p:handoutMasterIdLst>
    <p:handoutMasterId r:id="rId22"/>
  </p:handoutMasterIdLst>
  <p:sldIdLst>
    <p:sldId id="259" r:id="rId5"/>
    <p:sldId id="443" r:id="rId6"/>
    <p:sldId id="421" r:id="rId7"/>
    <p:sldId id="456" r:id="rId8"/>
    <p:sldId id="444" r:id="rId9"/>
    <p:sldId id="445" r:id="rId10"/>
    <p:sldId id="447" r:id="rId11"/>
    <p:sldId id="448" r:id="rId12"/>
    <p:sldId id="449" r:id="rId13"/>
    <p:sldId id="450" r:id="rId14"/>
    <p:sldId id="451" r:id="rId15"/>
    <p:sldId id="455" r:id="rId16"/>
    <p:sldId id="452" r:id="rId17"/>
    <p:sldId id="453" r:id="rId18"/>
    <p:sldId id="454" r:id="rId19"/>
    <p:sldId id="375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C0000"/>
    <a:srgbClr val="0C0CC6"/>
    <a:srgbClr val="003A8F"/>
    <a:srgbClr val="003A8E"/>
    <a:srgbClr val="002C6C"/>
    <a:srgbClr val="00449A"/>
    <a:srgbClr val="1171FF"/>
    <a:srgbClr val="FFFF66"/>
    <a:srgbClr val="E3893D"/>
    <a:srgbClr val="E47C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17" autoAdjust="0"/>
    <p:restoredTop sz="87130"/>
  </p:normalViewPr>
  <p:slideViewPr>
    <p:cSldViewPr snapToGrid="0" snapToObjects="1">
      <p:cViewPr>
        <p:scale>
          <a:sx n="79" d="100"/>
          <a:sy n="79" d="100"/>
        </p:scale>
        <p:origin x="653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72" d="100"/>
          <a:sy n="172" d="100"/>
        </p:scale>
        <p:origin x="226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7705E-39B1-9745-BFB1-E2AFB77B681B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5FF3E-1ADD-BE4F-9ED2-20CB81AE97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807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pPr/>
              <a:t>2021/11/9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8970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pPr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0090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6847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pPr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5014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pPr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0477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pPr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5004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pPr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9915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pPr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2896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0088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2697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8671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6550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3714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058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3" y="223935"/>
            <a:ext cx="727787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832562" y="223935"/>
            <a:ext cx="4826259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1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745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20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419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48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151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991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32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3" y="223935"/>
            <a:ext cx="727787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832562" y="223935"/>
            <a:ext cx="4826259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1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8865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段文字版式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 userDrawn="1"/>
        </p:nvSpPr>
        <p:spPr>
          <a:xfrm>
            <a:off x="1" y="267177"/>
            <a:ext cx="7114844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rgbClr val="00449A"/>
            </a:fgClr>
            <a:bgClr>
              <a:srgbClr val="003A8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1800" dirty="0">
              <a:solidFill>
                <a:srgbClr val="0064B8"/>
              </a:solidFill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332272" y="435936"/>
            <a:ext cx="192878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495301" y="315254"/>
            <a:ext cx="5701478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100" b="1" spc="225">
                <a:solidFill>
                  <a:schemeClr val="bg1"/>
                </a:solidFill>
                <a:latin typeface="+mj-ea"/>
                <a:ea typeface="+mj-ea"/>
              </a:defRPr>
            </a:lvl1pPr>
            <a:lvl2pPr marL="342892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685783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028675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371566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4" name="矩形 13"/>
          <p:cNvSpPr/>
          <p:nvPr userDrawn="1"/>
        </p:nvSpPr>
        <p:spPr>
          <a:xfrm>
            <a:off x="3850298" y="6381865"/>
            <a:ext cx="1429627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sz="1200" b="1" spc="225" dirty="0">
                <a:solidFill>
                  <a:schemeClr val="tx2"/>
                </a:solidFill>
                <a:latin typeface="+mj-ea"/>
                <a:ea typeface="+mj-ea"/>
              </a:rPr>
              <a:t>《</a:t>
            </a:r>
            <a:r>
              <a:rPr lang="zh-CN" altLang="en-US" sz="1200" b="1" spc="225" dirty="0">
                <a:solidFill>
                  <a:schemeClr val="tx2"/>
                </a:solidFill>
                <a:latin typeface="+mj-ea"/>
                <a:ea typeface="+mj-ea"/>
              </a:rPr>
              <a:t>操作系统</a:t>
            </a:r>
            <a:r>
              <a:rPr lang="en-US" altLang="zh-CN" sz="1200" b="1" spc="225" dirty="0">
                <a:solidFill>
                  <a:schemeClr val="tx2"/>
                </a:solidFill>
                <a:latin typeface="+mj-ea"/>
                <a:ea typeface="+mj-ea"/>
              </a:rPr>
              <a:t>》</a:t>
            </a:r>
            <a:endParaRPr lang="zh-CN" altLang="en-US" sz="1200" b="1" spc="225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00063" y="6520363"/>
            <a:ext cx="8143875" cy="0"/>
            <a:chOff x="666750" y="6520363"/>
            <a:chExt cx="10858500" cy="0"/>
          </a:xfrm>
        </p:grpSpPr>
        <p:cxnSp>
          <p:nvCxnSpPr>
            <p:cNvPr id="15" name="直接连接符 14"/>
            <p:cNvCxnSpPr/>
            <p:nvPr userDrawn="1"/>
          </p:nvCxnSpPr>
          <p:spPr>
            <a:xfrm flipH="1">
              <a:off x="7049084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/>
          </p:nvCxnSpPr>
          <p:spPr>
            <a:xfrm flipH="1">
              <a:off x="666750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内容占位符 2"/>
          <p:cNvSpPr>
            <a:spLocks noGrp="1"/>
          </p:cNvSpPr>
          <p:nvPr>
            <p:ph sz="quarter" idx="13"/>
          </p:nvPr>
        </p:nvSpPr>
        <p:spPr>
          <a:xfrm>
            <a:off x="638177" y="1304138"/>
            <a:ext cx="8005763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342892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685783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028675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371566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6863" y="191048"/>
            <a:ext cx="1464866" cy="61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6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1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3899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9848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1116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215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046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1300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0779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0435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7127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27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段文字版式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 userDrawn="1"/>
        </p:nvSpPr>
        <p:spPr>
          <a:xfrm>
            <a:off x="1" y="267177"/>
            <a:ext cx="7114844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rgbClr val="00449A"/>
            </a:fgClr>
            <a:bgClr>
              <a:srgbClr val="003A8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1800" dirty="0">
              <a:solidFill>
                <a:srgbClr val="0064B8"/>
              </a:solidFill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332272" y="435936"/>
            <a:ext cx="192878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495301" y="315254"/>
            <a:ext cx="5701478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100" b="1" spc="225">
                <a:solidFill>
                  <a:schemeClr val="bg1"/>
                </a:solidFill>
                <a:latin typeface="+mj-ea"/>
                <a:ea typeface="+mj-ea"/>
              </a:defRPr>
            </a:lvl1pPr>
            <a:lvl2pPr marL="342892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685783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028675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371566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4" name="矩形 13"/>
          <p:cNvSpPr/>
          <p:nvPr userDrawn="1"/>
        </p:nvSpPr>
        <p:spPr>
          <a:xfrm>
            <a:off x="3850298" y="6381865"/>
            <a:ext cx="1429627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sz="1200" b="1" spc="225" dirty="0">
                <a:solidFill>
                  <a:schemeClr val="tx2"/>
                </a:solidFill>
                <a:latin typeface="+mj-ea"/>
                <a:ea typeface="+mj-ea"/>
              </a:rPr>
              <a:t>《</a:t>
            </a:r>
            <a:r>
              <a:rPr lang="zh-CN" altLang="en-US" sz="1200" b="1" spc="225" dirty="0">
                <a:solidFill>
                  <a:schemeClr val="tx2"/>
                </a:solidFill>
                <a:latin typeface="+mj-ea"/>
                <a:ea typeface="+mj-ea"/>
              </a:rPr>
              <a:t>操作系统</a:t>
            </a:r>
            <a:r>
              <a:rPr lang="en-US" altLang="zh-CN" sz="1200" b="1" spc="225" dirty="0">
                <a:solidFill>
                  <a:schemeClr val="tx2"/>
                </a:solidFill>
                <a:latin typeface="+mj-ea"/>
                <a:ea typeface="+mj-ea"/>
              </a:rPr>
              <a:t>》</a:t>
            </a:r>
            <a:endParaRPr lang="zh-CN" altLang="en-US" sz="1200" b="1" spc="225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00063" y="6520363"/>
            <a:ext cx="8143875" cy="0"/>
            <a:chOff x="666750" y="6520363"/>
            <a:chExt cx="10858500" cy="0"/>
          </a:xfrm>
        </p:grpSpPr>
        <p:cxnSp>
          <p:nvCxnSpPr>
            <p:cNvPr id="15" name="直接连接符 14"/>
            <p:cNvCxnSpPr/>
            <p:nvPr userDrawn="1"/>
          </p:nvCxnSpPr>
          <p:spPr>
            <a:xfrm flipH="1">
              <a:off x="7049084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/>
          </p:nvCxnSpPr>
          <p:spPr>
            <a:xfrm flipH="1">
              <a:off x="666750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内容占位符 2"/>
          <p:cNvSpPr>
            <a:spLocks noGrp="1"/>
          </p:cNvSpPr>
          <p:nvPr>
            <p:ph sz="quarter" idx="13"/>
          </p:nvPr>
        </p:nvSpPr>
        <p:spPr>
          <a:xfrm>
            <a:off x="638177" y="1304138"/>
            <a:ext cx="8005763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342892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685783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028675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371566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6863" y="191048"/>
            <a:ext cx="1464866" cy="6164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sz="quarter" idx="13"/>
          </p:nvPr>
        </p:nvSpPr>
        <p:spPr>
          <a:xfrm>
            <a:off x="2990631" y="5730247"/>
            <a:ext cx="2942339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342892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685783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028675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371566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4257066" y="4702433"/>
            <a:ext cx="629868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342892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685783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028675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371566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数字</a:t>
            </a:r>
          </a:p>
        </p:txBody>
      </p:sp>
    </p:spTree>
    <p:extLst>
      <p:ext uri="{BB962C8B-B14F-4D97-AF65-F5344CB8AC3E}">
        <p14:creationId xmlns:p14="http://schemas.microsoft.com/office/powerpoint/2010/main" val="3509166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段文字版式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 userDrawn="1"/>
        </p:nvSpPr>
        <p:spPr>
          <a:xfrm>
            <a:off x="1" y="267177"/>
            <a:ext cx="7114844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rgbClr val="00449A"/>
            </a:fgClr>
            <a:bgClr>
              <a:srgbClr val="003A8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1800" dirty="0">
              <a:solidFill>
                <a:srgbClr val="0064B8"/>
              </a:solidFill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332272" y="435936"/>
            <a:ext cx="192878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495301" y="315254"/>
            <a:ext cx="5701478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100" b="1" spc="225">
                <a:solidFill>
                  <a:schemeClr val="bg1"/>
                </a:solidFill>
                <a:latin typeface="+mj-ea"/>
                <a:ea typeface="+mj-ea"/>
              </a:defRPr>
            </a:lvl1pPr>
            <a:lvl2pPr marL="342892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685783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028675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371566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00063" y="6520363"/>
            <a:ext cx="8143875" cy="0"/>
            <a:chOff x="666750" y="6520363"/>
            <a:chExt cx="10858500" cy="0"/>
          </a:xfrm>
        </p:grpSpPr>
        <p:cxnSp>
          <p:nvCxnSpPr>
            <p:cNvPr id="15" name="直接连接符 14"/>
            <p:cNvCxnSpPr/>
            <p:nvPr userDrawn="1"/>
          </p:nvCxnSpPr>
          <p:spPr>
            <a:xfrm flipH="1">
              <a:off x="7049084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/>
          </p:nvCxnSpPr>
          <p:spPr>
            <a:xfrm flipH="1">
              <a:off x="666750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6863" y="191048"/>
            <a:ext cx="1464866" cy="61640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3850298" y="6381865"/>
            <a:ext cx="1429627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sz="1200" b="1" spc="225" dirty="0">
                <a:solidFill>
                  <a:schemeClr val="tx2"/>
                </a:solidFill>
                <a:latin typeface="+mj-ea"/>
                <a:ea typeface="+mj-ea"/>
              </a:rPr>
              <a:t>《</a:t>
            </a:r>
            <a:r>
              <a:rPr lang="zh-CN" altLang="en-US" sz="1200" b="1" spc="225" dirty="0">
                <a:solidFill>
                  <a:schemeClr val="tx2"/>
                </a:solidFill>
                <a:latin typeface="+mj-ea"/>
                <a:ea typeface="+mj-ea"/>
              </a:rPr>
              <a:t>操作系统</a:t>
            </a:r>
            <a:r>
              <a:rPr lang="en-US" altLang="zh-CN" sz="1200" b="1" spc="225" dirty="0">
                <a:solidFill>
                  <a:schemeClr val="tx2"/>
                </a:solidFill>
                <a:latin typeface="+mj-ea"/>
                <a:ea typeface="+mj-ea"/>
              </a:rPr>
              <a:t>》</a:t>
            </a:r>
            <a:endParaRPr lang="zh-CN" altLang="en-US" sz="1200" b="1" spc="225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sz="quarter" idx="13"/>
          </p:nvPr>
        </p:nvSpPr>
        <p:spPr>
          <a:xfrm>
            <a:off x="2990631" y="5730247"/>
            <a:ext cx="2942339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342892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685783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028675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371566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4257066" y="4702433"/>
            <a:ext cx="629868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342892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685783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028675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371566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数字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61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569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020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847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4750256" y="-308113"/>
            <a:ext cx="5374585" cy="7166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"/>
            <a:ext cx="9144000" cy="354435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" y="2"/>
            <a:ext cx="9143999" cy="3544357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923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alphaModFix amt="4000"/>
          </a:blip>
          <a:stretch>
            <a:fillRect/>
          </a:stretch>
        </p:blipFill>
        <p:spPr>
          <a:xfrm>
            <a:off x="4750256" y="-308113"/>
            <a:ext cx="5374585" cy="7166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2"/>
            <a:ext cx="9144000" cy="354435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" y="2"/>
            <a:ext cx="9143999" cy="3544357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119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168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3401474" y="643135"/>
            <a:ext cx="5709843" cy="5374585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64748" y="2102707"/>
            <a:ext cx="5143500" cy="3414005"/>
          </a:xfrm>
          <a:prstGeom prst="rect">
            <a:avLst/>
          </a:prstGeom>
        </p:spPr>
      </p:pic>
      <p:sp>
        <p:nvSpPr>
          <p:cNvPr id="137" name="Rectangle 136"/>
          <p:cNvSpPr/>
          <p:nvPr/>
        </p:nvSpPr>
        <p:spPr>
          <a:xfrm>
            <a:off x="519" y="289367"/>
            <a:ext cx="3414005" cy="6092093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文本框 30"/>
          <p:cNvSpPr txBox="1"/>
          <p:nvPr/>
        </p:nvSpPr>
        <p:spPr>
          <a:xfrm>
            <a:off x="4147577" y="3066719"/>
            <a:ext cx="382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8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2    </a:t>
            </a:r>
            <a:r>
              <a:rPr lang="zh-CN" altLang="en-US" sz="2400" b="1" spc="38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流程描述</a:t>
            </a:r>
          </a:p>
        </p:txBody>
      </p:sp>
      <p:sp>
        <p:nvSpPr>
          <p:cNvPr id="148" name="文本框 48"/>
          <p:cNvSpPr txBox="1"/>
          <p:nvPr/>
        </p:nvSpPr>
        <p:spPr>
          <a:xfrm>
            <a:off x="4147577" y="4092422"/>
            <a:ext cx="4644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8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3    </a:t>
            </a:r>
            <a:r>
              <a:rPr lang="zh-CN" altLang="en-US" sz="2400" b="1" spc="38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总结</a:t>
            </a:r>
          </a:p>
        </p:txBody>
      </p:sp>
      <p:sp>
        <p:nvSpPr>
          <p:cNvPr id="155" name="文本框 62"/>
          <p:cNvSpPr txBox="1"/>
          <p:nvPr/>
        </p:nvSpPr>
        <p:spPr>
          <a:xfrm>
            <a:off x="4147577" y="2041017"/>
            <a:ext cx="4217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8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1    </a:t>
            </a:r>
            <a:r>
              <a:rPr lang="zh-CN" altLang="en-US" sz="2400" b="1" spc="38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问题描述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23">
        <p:fade/>
      </p:transition>
    </mc:Choice>
    <mc:Fallback xmlns="">
      <p:transition spd="med" advTm="6623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 txBox="1">
            <a:spLocks/>
          </p:cNvSpPr>
          <p:nvPr/>
        </p:nvSpPr>
        <p:spPr>
          <a:xfrm>
            <a:off x="665552" y="356389"/>
            <a:ext cx="5701478" cy="507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100" b="1" kern="1200" spc="225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spc="38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流程描述</a:t>
            </a:r>
          </a:p>
        </p:txBody>
      </p:sp>
      <p:sp>
        <p:nvSpPr>
          <p:cNvPr id="37" name="Rectangle 23"/>
          <p:cNvSpPr>
            <a:spLocks noChangeArrowheads="1"/>
          </p:cNvSpPr>
          <p:nvPr/>
        </p:nvSpPr>
        <p:spPr bwMode="auto">
          <a:xfrm>
            <a:off x="864867" y="333487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1C725FB-B6FC-7440-BDE6-BF5B9526A0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4867" y="1036940"/>
            <a:ext cx="5701478" cy="380873"/>
          </a:xfrm>
        </p:spPr>
        <p:txBody>
          <a:bodyPr>
            <a:normAutofit lnSpcReduction="10000"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辅助磁盘分配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205F0C-45B5-7E4E-BA50-9E2ACEBA8716}"/>
              </a:ext>
            </a:extLst>
          </p:cNvPr>
          <p:cNvSpPr/>
          <p:nvPr/>
        </p:nvSpPr>
        <p:spPr>
          <a:xfrm>
            <a:off x="570110" y="1118136"/>
            <a:ext cx="128586" cy="277865"/>
          </a:xfrm>
          <a:prstGeom prst="rect">
            <a:avLst/>
          </a:prstGeom>
          <a:solidFill>
            <a:srgbClr val="E38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F7788FA-A8FA-CA4F-A728-97173DC27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78" y="1396001"/>
            <a:ext cx="2033748" cy="5065656"/>
          </a:xfrm>
          <a:prstGeom prst="rect">
            <a:avLst/>
          </a:prstGeom>
        </p:spPr>
      </p:pic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76DA4DE3-F888-634A-B99B-08B1BCFB51BD}"/>
              </a:ext>
            </a:extLst>
          </p:cNvPr>
          <p:cNvCxnSpPr>
            <a:cxnSpLocks/>
          </p:cNvCxnSpPr>
          <p:nvPr/>
        </p:nvCxnSpPr>
        <p:spPr>
          <a:xfrm>
            <a:off x="2338034" y="5064369"/>
            <a:ext cx="161614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CE67A611-F0EC-7243-A081-D1719C88B9C8}"/>
              </a:ext>
            </a:extLst>
          </p:cNvPr>
          <p:cNvSpPr/>
          <p:nvPr/>
        </p:nvSpPr>
        <p:spPr>
          <a:xfrm>
            <a:off x="2304520" y="3500937"/>
            <a:ext cx="161614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位示图</a:t>
            </a:r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空闲块列表</a:t>
            </a:r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endParaRPr lang="en-US" altLang="zh-CN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空闲链表法</a:t>
            </a:r>
            <a:endParaRPr lang="zh-CN" altLang="en-US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4DC7F87-6969-594F-94DA-8766295DD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175" y="3001342"/>
            <a:ext cx="5097829" cy="311786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32FB447-F843-0547-AA24-FF2B7605F21C}"/>
              </a:ext>
            </a:extLst>
          </p:cNvPr>
          <p:cNvSpPr/>
          <p:nvPr/>
        </p:nvSpPr>
        <p:spPr>
          <a:xfrm>
            <a:off x="4243753" y="1463870"/>
            <a:ext cx="44078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应用程序经常在硬盘上进行文件的创建与删除操作，因此需要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对磁盘空闲空间进行管理</a:t>
            </a:r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，当存储文件使为其分配合适的磁盘空间。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339F8A3-208B-5E4D-B1BD-90ED9373341B}"/>
              </a:ext>
            </a:extLst>
          </p:cNvPr>
          <p:cNvSpPr/>
          <p:nvPr/>
        </p:nvSpPr>
        <p:spPr>
          <a:xfrm>
            <a:off x="515767" y="4730064"/>
            <a:ext cx="1783597" cy="650854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634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 txBox="1">
            <a:spLocks/>
          </p:cNvSpPr>
          <p:nvPr/>
        </p:nvSpPr>
        <p:spPr>
          <a:xfrm>
            <a:off x="665552" y="356389"/>
            <a:ext cx="5701478" cy="507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100" b="1" kern="1200" spc="225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spc="38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流程描述</a:t>
            </a:r>
          </a:p>
        </p:txBody>
      </p:sp>
      <p:sp>
        <p:nvSpPr>
          <p:cNvPr id="37" name="Rectangle 23"/>
          <p:cNvSpPr>
            <a:spLocks noChangeArrowheads="1"/>
          </p:cNvSpPr>
          <p:nvPr/>
        </p:nvSpPr>
        <p:spPr bwMode="auto">
          <a:xfrm>
            <a:off x="864867" y="333487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1C725FB-B6FC-7440-BDE6-BF5B9526A0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4867" y="1036940"/>
            <a:ext cx="5701478" cy="380873"/>
          </a:xfrm>
        </p:spPr>
        <p:txBody>
          <a:bodyPr>
            <a:normAutofit lnSpcReduction="10000"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设备管理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205F0C-45B5-7E4E-BA50-9E2ACEBA8716}"/>
              </a:ext>
            </a:extLst>
          </p:cNvPr>
          <p:cNvSpPr/>
          <p:nvPr/>
        </p:nvSpPr>
        <p:spPr>
          <a:xfrm>
            <a:off x="570110" y="1118136"/>
            <a:ext cx="128586" cy="277865"/>
          </a:xfrm>
          <a:prstGeom prst="rect">
            <a:avLst/>
          </a:prstGeom>
          <a:solidFill>
            <a:srgbClr val="E38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F7788FA-A8FA-CA4F-A728-97173DC27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78" y="1396001"/>
            <a:ext cx="2033748" cy="5065656"/>
          </a:xfrm>
          <a:prstGeom prst="rect">
            <a:avLst/>
          </a:prstGeom>
        </p:spPr>
      </p:pic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76DA4DE3-F888-634A-B99B-08B1BCFB51BD}"/>
              </a:ext>
            </a:extLst>
          </p:cNvPr>
          <p:cNvCxnSpPr>
            <a:cxnSpLocks/>
          </p:cNvCxnSpPr>
          <p:nvPr/>
        </p:nvCxnSpPr>
        <p:spPr>
          <a:xfrm>
            <a:off x="2304520" y="5662246"/>
            <a:ext cx="161614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CE67A611-F0EC-7243-A081-D1719C88B9C8}"/>
              </a:ext>
            </a:extLst>
          </p:cNvPr>
          <p:cNvSpPr/>
          <p:nvPr/>
        </p:nvSpPr>
        <p:spPr>
          <a:xfrm>
            <a:off x="2304519" y="3513004"/>
            <a:ext cx="16161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轮询方式</a:t>
            </a:r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中断控制方式</a:t>
            </a:r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DMA</a:t>
            </a:r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方式</a:t>
            </a:r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endParaRPr lang="en-US" altLang="zh-CN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通道方式</a:t>
            </a:r>
            <a:endParaRPr lang="zh-CN" altLang="en-US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23C504F-A80F-154D-A12E-8DB698FD9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394" y="4400993"/>
            <a:ext cx="4862495" cy="1701873"/>
          </a:xfrm>
          <a:prstGeom prst="rect">
            <a:avLst/>
          </a:prstGeom>
        </p:spPr>
      </p:pic>
      <p:sp>
        <p:nvSpPr>
          <p:cNvPr id="57" name="矩形 56">
            <a:extLst>
              <a:ext uri="{FF2B5EF4-FFF2-40B4-BE49-F238E27FC236}">
                <a16:creationId xmlns:a16="http://schemas.microsoft.com/office/drawing/2014/main" id="{E3A242BE-A063-7F4F-9EED-3185C07B2A2B}"/>
              </a:ext>
            </a:extLst>
          </p:cNvPr>
          <p:cNvSpPr/>
          <p:nvPr/>
        </p:nvSpPr>
        <p:spPr>
          <a:xfrm>
            <a:off x="4027395" y="2083445"/>
            <a:ext cx="4659406" cy="1083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通道本质上是一个简单的处理器，专门负责输入、输出控制，具有执行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I/O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指令的能力，并通过执行通道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I/O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程序来控制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I/O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操作。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C57217C7-C81F-6E48-AAF9-FB3E38B4E827}"/>
              </a:ext>
            </a:extLst>
          </p:cNvPr>
          <p:cNvSpPr/>
          <p:nvPr/>
        </p:nvSpPr>
        <p:spPr>
          <a:xfrm>
            <a:off x="515767" y="5316219"/>
            <a:ext cx="1783597" cy="650854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293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C3FD8C-C746-45C1-BDAC-6D559195AE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z="2400" spc="38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流程描述</a:t>
            </a:r>
          </a:p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F3DB5B-6BAC-42B5-94D3-D23E08D865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177" y="1304138"/>
            <a:ext cx="3004909" cy="40564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数据结构</a:t>
            </a:r>
            <a:endParaRPr lang="en-US" altLang="zh-CN" sz="18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800" b="1" dirty="0">
                <a:solidFill>
                  <a:srgbClr val="003A8E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设备控制表</a:t>
            </a:r>
            <a:r>
              <a:rPr lang="en-US" altLang="zh-CN" sz="1800" b="1" dirty="0">
                <a:solidFill>
                  <a:srgbClr val="003A8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DCT</a:t>
            </a:r>
            <a:endParaRPr lang="en-US" altLang="zh-CN" sz="1800" b="1" dirty="0">
              <a:solidFill>
                <a:srgbClr val="003A8E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1800" b="1" dirty="0">
                <a:solidFill>
                  <a:srgbClr val="003A8E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控制器控制表</a:t>
            </a:r>
            <a:r>
              <a:rPr lang="en-US" altLang="zh-CN" sz="1800" b="1" dirty="0">
                <a:solidFill>
                  <a:srgbClr val="003A8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COCT</a:t>
            </a:r>
            <a:endParaRPr lang="en-US" altLang="zh-CN" sz="1800" b="1" dirty="0">
              <a:solidFill>
                <a:srgbClr val="003A8E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1800" b="1" dirty="0">
                <a:solidFill>
                  <a:srgbClr val="003A8E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系统设备表</a:t>
            </a:r>
            <a:r>
              <a:rPr lang="en-US" altLang="zh-CN" sz="1800" b="1" dirty="0">
                <a:solidFill>
                  <a:srgbClr val="003A8E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SDT</a:t>
            </a: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003A8E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分配算法：</a:t>
            </a:r>
            <a:endParaRPr lang="en-US" altLang="zh-CN" sz="1800" b="1" dirty="0">
              <a:solidFill>
                <a:srgbClr val="003A8E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1800" b="1" kern="100" dirty="0">
                <a:latin typeface="仿宋" panose="02010609060101010101" pitchFamily="49" charset="-122"/>
                <a:ea typeface="仿宋" panose="02010609060101010101" pitchFamily="49" charset="-122"/>
                <a:cs typeface="宋体" panose="02010600030101010101" pitchFamily="2" charset="-122"/>
              </a:rPr>
              <a:t>先来先服务</a:t>
            </a:r>
            <a:endParaRPr lang="en-US" altLang="zh-CN" kern="100" dirty="0">
              <a:solidFill>
                <a:srgbClr val="003A8E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kern="100" dirty="0">
                <a:solidFill>
                  <a:srgbClr val="003A8E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优先级最高优先</a:t>
            </a:r>
            <a:endParaRPr lang="en-US" altLang="zh-CN" sz="1800" b="1" dirty="0">
              <a:solidFill>
                <a:srgbClr val="003A8E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18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18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F1F12E-90D5-4EDE-A0BA-876ACA3B2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930" y="876447"/>
            <a:ext cx="5493893" cy="530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0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 txBox="1">
            <a:spLocks/>
          </p:cNvSpPr>
          <p:nvPr/>
        </p:nvSpPr>
        <p:spPr>
          <a:xfrm>
            <a:off x="665552" y="356389"/>
            <a:ext cx="5701478" cy="507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100" b="1" kern="1200" spc="225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spc="38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流程描述</a:t>
            </a:r>
          </a:p>
        </p:txBody>
      </p:sp>
      <p:sp>
        <p:nvSpPr>
          <p:cNvPr id="37" name="Rectangle 23"/>
          <p:cNvSpPr>
            <a:spLocks noChangeArrowheads="1"/>
          </p:cNvSpPr>
          <p:nvPr/>
        </p:nvSpPr>
        <p:spPr bwMode="auto">
          <a:xfrm>
            <a:off x="864867" y="333487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1C725FB-B6FC-7440-BDE6-BF5B9526A0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4867" y="1036940"/>
            <a:ext cx="5701478" cy="380873"/>
          </a:xfrm>
        </p:spPr>
        <p:txBody>
          <a:bodyPr>
            <a:normAutofit lnSpcReduction="10000"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磁盘调度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205F0C-45B5-7E4E-BA50-9E2ACEBA8716}"/>
              </a:ext>
            </a:extLst>
          </p:cNvPr>
          <p:cNvSpPr/>
          <p:nvPr/>
        </p:nvSpPr>
        <p:spPr>
          <a:xfrm>
            <a:off x="570110" y="1118136"/>
            <a:ext cx="128586" cy="277865"/>
          </a:xfrm>
          <a:prstGeom prst="rect">
            <a:avLst/>
          </a:prstGeom>
          <a:solidFill>
            <a:srgbClr val="E38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AEA2B86-274A-E240-ABE9-A0E330D3C7B8}"/>
              </a:ext>
            </a:extLst>
          </p:cNvPr>
          <p:cNvSpPr/>
          <p:nvPr/>
        </p:nvSpPr>
        <p:spPr>
          <a:xfrm>
            <a:off x="864867" y="1545101"/>
            <a:ext cx="70130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当内存与磁盘建立通道后，便可以对磁盘扇区进行读取数据，如何从磁盘中读取所需</a:t>
            </a:r>
            <a:r>
              <a:rPr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I/O</a:t>
            </a:r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信息，则需要通过磁盘调度算法实现。</a:t>
            </a:r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磁盘调度算法有：</a:t>
            </a:r>
            <a:r>
              <a:rPr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FCFS</a:t>
            </a:r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SSTF</a:t>
            </a:r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SCAN</a:t>
            </a:r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C-SCAN</a:t>
            </a:r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LOOK</a:t>
            </a:r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等。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CEB53EC-0787-CA44-87A1-5940CD73F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67" y="3082138"/>
            <a:ext cx="2625812" cy="292121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27E84D3-3EA6-EF49-AA42-24BA796ED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014" y="3171869"/>
            <a:ext cx="4501662" cy="274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5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2CA9645D-32E4-F54A-96E5-2346B2CD1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176" y="1884891"/>
            <a:ext cx="5701478" cy="4469016"/>
          </a:xfrm>
          <a:prstGeom prst="rect">
            <a:avLst/>
          </a:prstGeom>
        </p:spPr>
      </p:pic>
      <p:sp>
        <p:nvSpPr>
          <p:cNvPr id="11" name="Text Placeholder 1"/>
          <p:cNvSpPr txBox="1">
            <a:spLocks/>
          </p:cNvSpPr>
          <p:nvPr/>
        </p:nvSpPr>
        <p:spPr>
          <a:xfrm>
            <a:off x="665552" y="356389"/>
            <a:ext cx="5701478" cy="507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100" b="1" kern="1200" spc="225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spc="38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流程描述</a:t>
            </a:r>
          </a:p>
        </p:txBody>
      </p:sp>
      <p:sp>
        <p:nvSpPr>
          <p:cNvPr id="37" name="Rectangle 23"/>
          <p:cNvSpPr>
            <a:spLocks noChangeArrowheads="1"/>
          </p:cNvSpPr>
          <p:nvPr/>
        </p:nvSpPr>
        <p:spPr bwMode="auto">
          <a:xfrm>
            <a:off x="864867" y="333487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1C725FB-B6FC-7440-BDE6-BF5B9526A0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4867" y="1036940"/>
            <a:ext cx="5701478" cy="380873"/>
          </a:xfrm>
        </p:spPr>
        <p:txBody>
          <a:bodyPr>
            <a:normAutofit lnSpcReduction="10000"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返回缺页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205F0C-45B5-7E4E-BA50-9E2ACEBA8716}"/>
              </a:ext>
            </a:extLst>
          </p:cNvPr>
          <p:cNvSpPr/>
          <p:nvPr/>
        </p:nvSpPr>
        <p:spPr>
          <a:xfrm>
            <a:off x="570110" y="1118136"/>
            <a:ext cx="128586" cy="277865"/>
          </a:xfrm>
          <a:prstGeom prst="rect">
            <a:avLst/>
          </a:prstGeom>
          <a:solidFill>
            <a:srgbClr val="E38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0925BB5-072B-7849-BE99-1F8C6F84A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574318"/>
            <a:ext cx="978877" cy="92294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741C304-DE01-974E-A2D1-ABC22818233B}"/>
              </a:ext>
            </a:extLst>
          </p:cNvPr>
          <p:cNvSpPr/>
          <p:nvPr/>
        </p:nvSpPr>
        <p:spPr>
          <a:xfrm>
            <a:off x="2197515" y="1608775"/>
            <a:ext cx="358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双击文件 </a:t>
            </a:r>
            <a:r>
              <a:rPr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  <a:sym typeface="Wingdings" pitchFamily="2" charset="2"/>
              </a:rPr>
              <a:t> CPU</a:t>
            </a:r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  <a:sym typeface="Wingdings" pitchFamily="2" charset="2"/>
              </a:rPr>
              <a:t>新建进程 </a:t>
            </a:r>
            <a:r>
              <a:rPr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  <a:sym typeface="Wingdings" pitchFamily="2" charset="2"/>
              </a:rPr>
              <a:t> …</a:t>
            </a:r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终止符 2">
            <a:extLst>
              <a:ext uri="{FF2B5EF4-FFF2-40B4-BE49-F238E27FC236}">
                <a16:creationId xmlns:a16="http://schemas.microsoft.com/office/drawing/2014/main" id="{8577EDF2-75E2-124D-987E-F5728DF15380}"/>
              </a:ext>
            </a:extLst>
          </p:cNvPr>
          <p:cNvSpPr/>
          <p:nvPr/>
        </p:nvSpPr>
        <p:spPr>
          <a:xfrm>
            <a:off x="570110" y="2774577"/>
            <a:ext cx="1510003" cy="44398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找到文件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976B63C-9917-2645-BE31-C2E0A47DDD7C}"/>
              </a:ext>
            </a:extLst>
          </p:cNvPr>
          <p:cNvSpPr/>
          <p:nvPr/>
        </p:nvSpPr>
        <p:spPr>
          <a:xfrm>
            <a:off x="5425144" y="4232031"/>
            <a:ext cx="1045995" cy="785446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32F398A-1778-374F-B949-90D3CEB537D9}"/>
              </a:ext>
            </a:extLst>
          </p:cNvPr>
          <p:cNvSpPr/>
          <p:nvPr/>
        </p:nvSpPr>
        <p:spPr>
          <a:xfrm>
            <a:off x="3303267" y="2722663"/>
            <a:ext cx="1702487" cy="454292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D1BE2C9A-8F19-A24B-BF85-1A18CBA5EF56}"/>
              </a:ext>
            </a:extLst>
          </p:cNvPr>
          <p:cNvCxnSpPr>
            <a:cxnSpLocks/>
          </p:cNvCxnSpPr>
          <p:nvPr/>
        </p:nvCxnSpPr>
        <p:spPr>
          <a:xfrm>
            <a:off x="2224746" y="2961532"/>
            <a:ext cx="92876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98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 txBox="1">
            <a:spLocks/>
          </p:cNvSpPr>
          <p:nvPr/>
        </p:nvSpPr>
        <p:spPr>
          <a:xfrm>
            <a:off x="665552" y="356389"/>
            <a:ext cx="5701478" cy="507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100" b="1" kern="1200" spc="225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spc="38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总结</a:t>
            </a:r>
          </a:p>
        </p:txBody>
      </p:sp>
      <p:sp>
        <p:nvSpPr>
          <p:cNvPr id="37" name="Rectangle 23"/>
          <p:cNvSpPr>
            <a:spLocks noChangeArrowheads="1"/>
          </p:cNvSpPr>
          <p:nvPr/>
        </p:nvSpPr>
        <p:spPr bwMode="auto">
          <a:xfrm>
            <a:off x="864867" y="333487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1C725FB-B6FC-7440-BDE6-BF5B9526A0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4867" y="1036940"/>
            <a:ext cx="5701478" cy="380873"/>
          </a:xfrm>
        </p:spPr>
        <p:txBody>
          <a:bodyPr>
            <a:normAutofit lnSpcReduction="10000"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整体流程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205F0C-45B5-7E4E-BA50-9E2ACEBA8716}"/>
              </a:ext>
            </a:extLst>
          </p:cNvPr>
          <p:cNvSpPr/>
          <p:nvPr/>
        </p:nvSpPr>
        <p:spPr>
          <a:xfrm>
            <a:off x="570110" y="1118136"/>
            <a:ext cx="128586" cy="277865"/>
          </a:xfrm>
          <a:prstGeom prst="rect">
            <a:avLst/>
          </a:prstGeom>
          <a:solidFill>
            <a:srgbClr val="E38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0925BB5-072B-7849-BE99-1F8C6F84A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74318"/>
            <a:ext cx="978877" cy="92294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741C304-DE01-974E-A2D1-ABC22818233B}"/>
              </a:ext>
            </a:extLst>
          </p:cNvPr>
          <p:cNvSpPr/>
          <p:nvPr/>
        </p:nvSpPr>
        <p:spPr>
          <a:xfrm>
            <a:off x="2284610" y="1758535"/>
            <a:ext cx="358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双击文件 </a:t>
            </a:r>
            <a:r>
              <a:rPr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  <a:sym typeface="Wingdings" pitchFamily="2" charset="2"/>
              </a:rPr>
              <a:t> CPU</a:t>
            </a:r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  <a:sym typeface="Wingdings" pitchFamily="2" charset="2"/>
              </a:rPr>
              <a:t>新建进程 </a:t>
            </a:r>
            <a:r>
              <a:rPr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  <a:sym typeface="Wingdings" pitchFamily="2" charset="2"/>
              </a:rPr>
              <a:t> …</a:t>
            </a:r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终止符 2">
            <a:extLst>
              <a:ext uri="{FF2B5EF4-FFF2-40B4-BE49-F238E27FC236}">
                <a16:creationId xmlns:a16="http://schemas.microsoft.com/office/drawing/2014/main" id="{8577EDF2-75E2-124D-987E-F5728DF15380}"/>
              </a:ext>
            </a:extLst>
          </p:cNvPr>
          <p:cNvSpPr/>
          <p:nvPr/>
        </p:nvSpPr>
        <p:spPr>
          <a:xfrm>
            <a:off x="436710" y="2774577"/>
            <a:ext cx="1760805" cy="44398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查看文件目录</a:t>
            </a:r>
          </a:p>
        </p:txBody>
      </p:sp>
      <p:sp>
        <p:nvSpPr>
          <p:cNvPr id="13" name="终止符 12">
            <a:extLst>
              <a:ext uri="{FF2B5EF4-FFF2-40B4-BE49-F238E27FC236}">
                <a16:creationId xmlns:a16="http://schemas.microsoft.com/office/drawing/2014/main" id="{70337CFE-865B-D741-B244-8CC49424D919}"/>
              </a:ext>
            </a:extLst>
          </p:cNvPr>
          <p:cNvSpPr/>
          <p:nvPr/>
        </p:nvSpPr>
        <p:spPr>
          <a:xfrm>
            <a:off x="6205587" y="2769292"/>
            <a:ext cx="1760805" cy="44398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得到逻辑地址</a:t>
            </a:r>
          </a:p>
        </p:txBody>
      </p:sp>
      <p:sp>
        <p:nvSpPr>
          <p:cNvPr id="15" name="终止符 14">
            <a:extLst>
              <a:ext uri="{FF2B5EF4-FFF2-40B4-BE49-F238E27FC236}">
                <a16:creationId xmlns:a16="http://schemas.microsoft.com/office/drawing/2014/main" id="{92E4476F-CA38-C948-82AC-B731B15FD4BC}"/>
              </a:ext>
            </a:extLst>
          </p:cNvPr>
          <p:cNvSpPr/>
          <p:nvPr/>
        </p:nvSpPr>
        <p:spPr>
          <a:xfrm>
            <a:off x="3676062" y="5253978"/>
            <a:ext cx="1760805" cy="44398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调度磁盘内容</a:t>
            </a:r>
          </a:p>
        </p:txBody>
      </p:sp>
      <p:sp>
        <p:nvSpPr>
          <p:cNvPr id="18" name="终止符 17">
            <a:extLst>
              <a:ext uri="{FF2B5EF4-FFF2-40B4-BE49-F238E27FC236}">
                <a16:creationId xmlns:a16="http://schemas.microsoft.com/office/drawing/2014/main" id="{33CF57B5-97B3-2D44-8FF1-08548E90A0CF}"/>
              </a:ext>
            </a:extLst>
          </p:cNvPr>
          <p:cNvSpPr/>
          <p:nvPr/>
        </p:nvSpPr>
        <p:spPr>
          <a:xfrm>
            <a:off x="1397339" y="5253738"/>
            <a:ext cx="1510003" cy="44398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返回文件</a:t>
            </a:r>
          </a:p>
        </p:txBody>
      </p:sp>
      <p:sp>
        <p:nvSpPr>
          <p:cNvPr id="19" name="终止符 18">
            <a:extLst>
              <a:ext uri="{FF2B5EF4-FFF2-40B4-BE49-F238E27FC236}">
                <a16:creationId xmlns:a16="http://schemas.microsoft.com/office/drawing/2014/main" id="{4A8F53FA-CF6A-D54C-B4BA-17A014DAB75A}"/>
              </a:ext>
            </a:extLst>
          </p:cNvPr>
          <p:cNvSpPr/>
          <p:nvPr/>
        </p:nvSpPr>
        <p:spPr>
          <a:xfrm>
            <a:off x="6205587" y="5253978"/>
            <a:ext cx="1760805" cy="44398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建立设备通道</a:t>
            </a:r>
          </a:p>
        </p:txBody>
      </p:sp>
      <p:sp>
        <p:nvSpPr>
          <p:cNvPr id="21" name="终止符 20">
            <a:extLst>
              <a:ext uri="{FF2B5EF4-FFF2-40B4-BE49-F238E27FC236}">
                <a16:creationId xmlns:a16="http://schemas.microsoft.com/office/drawing/2014/main" id="{D585B2C7-0BD4-7B46-9D71-894A44A38BFA}"/>
              </a:ext>
            </a:extLst>
          </p:cNvPr>
          <p:cNvSpPr/>
          <p:nvPr/>
        </p:nvSpPr>
        <p:spPr>
          <a:xfrm>
            <a:off x="2960954" y="2775441"/>
            <a:ext cx="2475913" cy="44398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查看系统文件打开表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865B79D-EE99-DB4A-B129-D2D29A315BE7}"/>
              </a:ext>
            </a:extLst>
          </p:cNvPr>
          <p:cNvSpPr/>
          <p:nvPr/>
        </p:nvSpPr>
        <p:spPr>
          <a:xfrm>
            <a:off x="5482123" y="2537775"/>
            <a:ext cx="650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FCB</a:t>
            </a:r>
          </a:p>
        </p:txBody>
      </p:sp>
      <p:sp>
        <p:nvSpPr>
          <p:cNvPr id="23" name="终止符 22">
            <a:extLst>
              <a:ext uri="{FF2B5EF4-FFF2-40B4-BE49-F238E27FC236}">
                <a16:creationId xmlns:a16="http://schemas.microsoft.com/office/drawing/2014/main" id="{8C660289-E30E-FB44-9766-61D06FE1D742}"/>
              </a:ext>
            </a:extLst>
          </p:cNvPr>
          <p:cNvSpPr/>
          <p:nvPr/>
        </p:nvSpPr>
        <p:spPr>
          <a:xfrm>
            <a:off x="6205587" y="4005778"/>
            <a:ext cx="1760805" cy="44398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得到物理地址</a:t>
            </a:r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D0CA31E6-07E2-7F4A-BC06-7AF1E92C8AB2}"/>
              </a:ext>
            </a:extLst>
          </p:cNvPr>
          <p:cNvSpPr/>
          <p:nvPr/>
        </p:nvSpPr>
        <p:spPr>
          <a:xfrm>
            <a:off x="2284610" y="2907323"/>
            <a:ext cx="622732" cy="22273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0D9DFFA5-4ADF-D34C-BCE4-301709C076CA}"/>
              </a:ext>
            </a:extLst>
          </p:cNvPr>
          <p:cNvSpPr/>
          <p:nvPr/>
        </p:nvSpPr>
        <p:spPr>
          <a:xfrm>
            <a:off x="5509861" y="2907323"/>
            <a:ext cx="622732" cy="22273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右箭头 24">
            <a:extLst>
              <a:ext uri="{FF2B5EF4-FFF2-40B4-BE49-F238E27FC236}">
                <a16:creationId xmlns:a16="http://schemas.microsoft.com/office/drawing/2014/main" id="{8640F8D4-04F9-7D4B-9742-36081199628C}"/>
              </a:ext>
            </a:extLst>
          </p:cNvPr>
          <p:cNvSpPr/>
          <p:nvPr/>
        </p:nvSpPr>
        <p:spPr>
          <a:xfrm rot="5400000">
            <a:off x="6774623" y="3521608"/>
            <a:ext cx="622732" cy="22273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右箭头 25">
            <a:extLst>
              <a:ext uri="{FF2B5EF4-FFF2-40B4-BE49-F238E27FC236}">
                <a16:creationId xmlns:a16="http://schemas.microsoft.com/office/drawing/2014/main" id="{02C2ED6F-6B35-CC47-9FC7-585FCB94C584}"/>
              </a:ext>
            </a:extLst>
          </p:cNvPr>
          <p:cNvSpPr/>
          <p:nvPr/>
        </p:nvSpPr>
        <p:spPr>
          <a:xfrm rot="5400000">
            <a:off x="6774623" y="4728613"/>
            <a:ext cx="622732" cy="22273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右箭头 26">
            <a:extLst>
              <a:ext uri="{FF2B5EF4-FFF2-40B4-BE49-F238E27FC236}">
                <a16:creationId xmlns:a16="http://schemas.microsoft.com/office/drawing/2014/main" id="{C4B1EBB3-DC0E-D64F-A18E-2E721CA1AC77}"/>
              </a:ext>
            </a:extLst>
          </p:cNvPr>
          <p:cNvSpPr/>
          <p:nvPr/>
        </p:nvSpPr>
        <p:spPr>
          <a:xfrm rot="10800000">
            <a:off x="5509861" y="5384282"/>
            <a:ext cx="622732" cy="22273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右箭头 27">
            <a:extLst>
              <a:ext uri="{FF2B5EF4-FFF2-40B4-BE49-F238E27FC236}">
                <a16:creationId xmlns:a16="http://schemas.microsoft.com/office/drawing/2014/main" id="{0191C52E-447E-7348-9442-53C222059963}"/>
              </a:ext>
            </a:extLst>
          </p:cNvPr>
          <p:cNvSpPr/>
          <p:nvPr/>
        </p:nvSpPr>
        <p:spPr>
          <a:xfrm rot="10800000">
            <a:off x="2960954" y="5384283"/>
            <a:ext cx="622732" cy="22273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D5A04C2-B7B3-404D-8916-13EC84297C16}"/>
              </a:ext>
            </a:extLst>
          </p:cNvPr>
          <p:cNvSpPr/>
          <p:nvPr/>
        </p:nvSpPr>
        <p:spPr>
          <a:xfrm>
            <a:off x="7197358" y="4671203"/>
            <a:ext cx="19466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发出设备</a:t>
            </a:r>
            <a:r>
              <a:rPr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I/O</a:t>
            </a:r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请求</a:t>
            </a:r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20D026F-54EA-0348-98E9-C9EBCCD51C10}"/>
              </a:ext>
            </a:extLst>
          </p:cNvPr>
          <p:cNvSpPr/>
          <p:nvPr/>
        </p:nvSpPr>
        <p:spPr>
          <a:xfrm>
            <a:off x="5027977" y="5726739"/>
            <a:ext cx="19466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发出磁盘</a:t>
            </a:r>
            <a:r>
              <a:rPr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I/O</a:t>
            </a:r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请求</a:t>
            </a:r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2CF34A3-B19D-6544-8B30-7AAD264C6AB7}"/>
              </a:ext>
            </a:extLst>
          </p:cNvPr>
          <p:cNvSpPr/>
          <p:nvPr/>
        </p:nvSpPr>
        <p:spPr>
          <a:xfrm>
            <a:off x="2814810" y="5726739"/>
            <a:ext cx="1100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写入内存</a:t>
            </a:r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70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39"/>
          <p:cNvSpPr txBox="1"/>
          <p:nvPr/>
        </p:nvSpPr>
        <p:spPr>
          <a:xfrm>
            <a:off x="1742719" y="3919899"/>
            <a:ext cx="5755360" cy="133814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000" b="1" dirty="0">
                <a:solidFill>
                  <a:srgbClr val="0064B8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本章结束，谢谢！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7"/>
    </mc:Choice>
    <mc:Fallback xmlns="">
      <p:transition spd="slow" advTm="621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 txBox="1">
            <a:spLocks/>
          </p:cNvSpPr>
          <p:nvPr/>
        </p:nvSpPr>
        <p:spPr>
          <a:xfrm>
            <a:off x="665552" y="356389"/>
            <a:ext cx="5701478" cy="507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100" b="1" kern="1200" spc="225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spc="38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问题描述</a:t>
            </a:r>
          </a:p>
        </p:txBody>
      </p:sp>
      <p:sp>
        <p:nvSpPr>
          <p:cNvPr id="37" name="Rectangle 23"/>
          <p:cNvSpPr>
            <a:spLocks noChangeArrowheads="1"/>
          </p:cNvSpPr>
          <p:nvPr/>
        </p:nvSpPr>
        <p:spPr bwMode="auto">
          <a:xfrm>
            <a:off x="864867" y="333487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1C725FB-B6FC-7440-BDE6-BF5B9526A0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4867" y="1072109"/>
            <a:ext cx="5701478" cy="380873"/>
          </a:xfrm>
        </p:spPr>
        <p:txBody>
          <a:bodyPr>
            <a:normAutofit lnSpcReduction="10000"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分析与假设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205F0C-45B5-7E4E-BA50-9E2ACEBA8716}"/>
              </a:ext>
            </a:extLst>
          </p:cNvPr>
          <p:cNvSpPr/>
          <p:nvPr/>
        </p:nvSpPr>
        <p:spPr>
          <a:xfrm>
            <a:off x="570110" y="1118136"/>
            <a:ext cx="128586" cy="277865"/>
          </a:xfrm>
          <a:prstGeom prst="rect">
            <a:avLst/>
          </a:prstGeom>
          <a:solidFill>
            <a:srgbClr val="E38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D0163DA-B92A-8B42-8B43-3A192DE73F44}"/>
              </a:ext>
            </a:extLst>
          </p:cNvPr>
          <p:cNvSpPr/>
          <p:nvPr/>
        </p:nvSpPr>
        <p:spPr>
          <a:xfrm>
            <a:off x="864867" y="3403786"/>
            <a:ext cx="76178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分析：</a:t>
            </a:r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硬盘上（</a:t>
            </a:r>
            <a:r>
              <a:rPr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HDD</a:t>
            </a:r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）扇区大小：</a:t>
            </a:r>
            <a:r>
              <a:rPr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512 B</a:t>
            </a:r>
          </a:p>
          <a:p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页面大小：</a:t>
            </a:r>
            <a:r>
              <a:rPr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4</a:t>
            </a:r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KB</a:t>
            </a:r>
          </a:p>
          <a:p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共需要访问 </a:t>
            </a:r>
            <a:r>
              <a:rPr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40</a:t>
            </a:r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 个扇区</a:t>
            </a:r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数据流动：</a:t>
            </a:r>
            <a:r>
              <a:rPr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CPU</a:t>
            </a:r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     </a:t>
            </a:r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  <a:sym typeface="Wingdings" pitchFamily="2" charset="2"/>
              </a:rPr>
              <a:t>内存       磁盘</a:t>
            </a:r>
            <a:endParaRPr lang="zh-CN" altLang="en-US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0925BB5-072B-7849-BE99-1F8C6F84A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811457"/>
            <a:ext cx="1333500" cy="12573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741C304-DE01-974E-A2D1-ABC22818233B}"/>
              </a:ext>
            </a:extLst>
          </p:cNvPr>
          <p:cNvSpPr/>
          <p:nvPr/>
        </p:nvSpPr>
        <p:spPr>
          <a:xfrm>
            <a:off x="2781300" y="1724486"/>
            <a:ext cx="3581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假设文件存储在磁盘上</a:t>
            </a:r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路径：</a:t>
            </a:r>
            <a:r>
              <a:rPr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~/Downloads/</a:t>
            </a:r>
            <a:r>
              <a:rPr lang="en-US" altLang="zh-CN" b="1" dirty="0" err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os</a:t>
            </a:r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大小：</a:t>
            </a:r>
            <a:r>
              <a:rPr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20</a:t>
            </a:r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KB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EB4865E-921D-4F41-BBA2-0220694E105D}"/>
              </a:ext>
            </a:extLst>
          </p:cNvPr>
          <p:cNvSpPr txBox="1"/>
          <p:nvPr/>
        </p:nvSpPr>
        <p:spPr>
          <a:xfrm>
            <a:off x="5436867" y="3336937"/>
            <a:ext cx="19834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C0CC6"/>
                </a:solidFill>
              </a:rPr>
              <a:t>系统态，用户态</a:t>
            </a:r>
            <a:endParaRPr lang="en-US" altLang="zh-CN" b="1" dirty="0">
              <a:solidFill>
                <a:srgbClr val="0C0CC6"/>
              </a:solidFill>
            </a:endParaRPr>
          </a:p>
          <a:p>
            <a:endParaRPr lang="en-US" altLang="zh-CN" b="1" dirty="0">
              <a:solidFill>
                <a:srgbClr val="0C0CC6"/>
              </a:solidFill>
            </a:endParaRPr>
          </a:p>
          <a:p>
            <a:r>
              <a:rPr lang="zh-CN" altLang="zh-CN" sz="1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按照</a:t>
            </a:r>
            <a:r>
              <a:rPr lang="en-US" altLang="zh-CN" sz="1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BIOS-&gt;MBR-&gt;PBR-&gt;OS</a:t>
            </a:r>
            <a:r>
              <a:rPr lang="zh-CN" altLang="zh-CN" sz="1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顺序将计算机的控制权依次传递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06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2CA9645D-32E4-F54A-96E5-2346B2CD1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176" y="1884891"/>
            <a:ext cx="5701478" cy="4469016"/>
          </a:xfrm>
          <a:prstGeom prst="rect">
            <a:avLst/>
          </a:prstGeom>
        </p:spPr>
      </p:pic>
      <p:sp>
        <p:nvSpPr>
          <p:cNvPr id="11" name="Text Placeholder 1"/>
          <p:cNvSpPr txBox="1">
            <a:spLocks/>
          </p:cNvSpPr>
          <p:nvPr/>
        </p:nvSpPr>
        <p:spPr>
          <a:xfrm>
            <a:off x="665552" y="356389"/>
            <a:ext cx="5701478" cy="507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100" b="1" kern="1200" spc="225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spc="38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问题描述</a:t>
            </a:r>
          </a:p>
        </p:txBody>
      </p:sp>
      <p:sp>
        <p:nvSpPr>
          <p:cNvPr id="37" name="Rectangle 23"/>
          <p:cNvSpPr>
            <a:spLocks noChangeArrowheads="1"/>
          </p:cNvSpPr>
          <p:nvPr/>
        </p:nvSpPr>
        <p:spPr bwMode="auto">
          <a:xfrm>
            <a:off x="864867" y="333487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1C725FB-B6FC-7440-BDE6-BF5B9526A0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4867" y="1036940"/>
            <a:ext cx="5701478" cy="380873"/>
          </a:xfrm>
        </p:spPr>
        <p:txBody>
          <a:bodyPr>
            <a:normAutofit lnSpcReduction="10000"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预处理流程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205F0C-45B5-7E4E-BA50-9E2ACEBA8716}"/>
              </a:ext>
            </a:extLst>
          </p:cNvPr>
          <p:cNvSpPr/>
          <p:nvPr/>
        </p:nvSpPr>
        <p:spPr>
          <a:xfrm>
            <a:off x="570110" y="1118136"/>
            <a:ext cx="128586" cy="277865"/>
          </a:xfrm>
          <a:prstGeom prst="rect">
            <a:avLst/>
          </a:prstGeom>
          <a:solidFill>
            <a:srgbClr val="E38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0925BB5-072B-7849-BE99-1F8C6F84A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574318"/>
            <a:ext cx="978877" cy="92294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741C304-DE01-974E-A2D1-ABC22818233B}"/>
              </a:ext>
            </a:extLst>
          </p:cNvPr>
          <p:cNvSpPr/>
          <p:nvPr/>
        </p:nvSpPr>
        <p:spPr>
          <a:xfrm>
            <a:off x="2197515" y="1608775"/>
            <a:ext cx="358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双击文件 </a:t>
            </a:r>
            <a:r>
              <a:rPr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  <a:sym typeface="Wingdings" pitchFamily="2" charset="2"/>
              </a:rPr>
              <a:t> CPU</a:t>
            </a:r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  <a:sym typeface="Wingdings" pitchFamily="2" charset="2"/>
              </a:rPr>
              <a:t>新建进程 </a:t>
            </a:r>
            <a:r>
              <a:rPr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  <a:sym typeface="Wingdings" pitchFamily="2" charset="2"/>
              </a:rPr>
              <a:t> …</a:t>
            </a:r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终止符 2">
            <a:extLst>
              <a:ext uri="{FF2B5EF4-FFF2-40B4-BE49-F238E27FC236}">
                <a16:creationId xmlns:a16="http://schemas.microsoft.com/office/drawing/2014/main" id="{8577EDF2-75E2-124D-987E-F5728DF15380}"/>
              </a:ext>
            </a:extLst>
          </p:cNvPr>
          <p:cNvSpPr/>
          <p:nvPr/>
        </p:nvSpPr>
        <p:spPr>
          <a:xfrm>
            <a:off x="879963" y="2774577"/>
            <a:ext cx="1200150" cy="44398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找文件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976B63C-9917-2645-BE31-C2E0A47DDD7C}"/>
              </a:ext>
            </a:extLst>
          </p:cNvPr>
          <p:cNvSpPr/>
          <p:nvPr/>
        </p:nvSpPr>
        <p:spPr>
          <a:xfrm>
            <a:off x="5425144" y="4232031"/>
            <a:ext cx="1045995" cy="785446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32F398A-1778-374F-B949-90D3CEB537D9}"/>
              </a:ext>
            </a:extLst>
          </p:cNvPr>
          <p:cNvSpPr/>
          <p:nvPr/>
        </p:nvSpPr>
        <p:spPr>
          <a:xfrm>
            <a:off x="3303267" y="2722663"/>
            <a:ext cx="1702487" cy="454292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D1BE2C9A-8F19-A24B-BF85-1A18CBA5EF56}"/>
              </a:ext>
            </a:extLst>
          </p:cNvPr>
          <p:cNvCxnSpPr/>
          <p:nvPr/>
        </p:nvCxnSpPr>
        <p:spPr>
          <a:xfrm flipH="1">
            <a:off x="2138900" y="2961532"/>
            <a:ext cx="110575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772DA10-C104-4A12-B9BE-EC39E11F00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0464" y="3644033"/>
            <a:ext cx="1777052" cy="225843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页面置换算法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内存空闲块管理与调度算法</a:t>
            </a:r>
          </a:p>
        </p:txBody>
      </p:sp>
    </p:spTree>
    <p:extLst>
      <p:ext uri="{BB962C8B-B14F-4D97-AF65-F5344CB8AC3E}">
        <p14:creationId xmlns:p14="http://schemas.microsoft.com/office/powerpoint/2010/main" val="45555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A7CEB4D-BDF2-46C2-BD30-6F1D809CD9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z="2400" spc="38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流程描述</a:t>
            </a:r>
          </a:p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316B0A-1972-4312-BBA6-BDADCE40AE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177" y="1304138"/>
            <a:ext cx="8005763" cy="11100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局部性原理</a:t>
            </a:r>
            <a:r>
              <a:rPr lang="zh-CN" altLang="zh-CN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是指程序在执行过程中的一个较短时间内，所执行的指令地址或操作数地址分别局限于一定的内存区域中。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05BFCB-B780-406F-98A4-5932E020C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15" y="2414210"/>
            <a:ext cx="7433583" cy="12865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2BF4C1D-19C8-4A98-89A4-74B7A1E05C11}"/>
              </a:ext>
            </a:extLst>
          </p:cNvPr>
          <p:cNvSpPr txBox="1"/>
          <p:nvPr/>
        </p:nvSpPr>
        <p:spPr>
          <a:xfrm>
            <a:off x="989391" y="3984960"/>
            <a:ext cx="4572000" cy="1451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</a:pPr>
            <a:r>
              <a:rPr lang="zh-CN" altLang="en-US" b="1" kern="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页面调度算法</a:t>
            </a:r>
            <a:endParaRPr lang="en-US" altLang="zh-CN" b="1" kern="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lvl="0">
              <a:lnSpc>
                <a:spcPct val="125000"/>
              </a:lnSpc>
            </a:pPr>
            <a:r>
              <a:rPr lang="zh-CN" altLang="zh-CN" b="1" kern="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先进先出页面置换算法（</a:t>
            </a:r>
            <a:r>
              <a:rPr lang="en-US" altLang="zh-CN" b="1" kern="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FIFO</a:t>
            </a:r>
            <a:r>
              <a:rPr lang="zh-CN" altLang="zh-CN" b="1" kern="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）</a:t>
            </a:r>
            <a:endParaRPr lang="en-US" altLang="zh-CN" b="1" kern="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lvl="0">
              <a:lnSpc>
                <a:spcPct val="125000"/>
              </a:lnSpc>
            </a:pPr>
            <a:r>
              <a:rPr lang="en-US" altLang="zh-CN" b="1" kern="0" dirty="0">
                <a:solidFill>
                  <a:srgbClr val="003A8F"/>
                </a:solidFill>
                <a:latin typeface="Calibri" panose="020F050202020403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LRU </a:t>
            </a:r>
            <a:r>
              <a:rPr lang="zh-CN" altLang="zh-CN" b="1" dirty="0">
                <a:solidFill>
                  <a:srgbClr val="003A8F"/>
                </a:solidFill>
              </a:rPr>
              <a:t>页面置换算法</a:t>
            </a:r>
            <a:endParaRPr lang="en-US" altLang="zh-CN" b="1" dirty="0">
              <a:solidFill>
                <a:srgbClr val="003A8F"/>
              </a:solidFill>
            </a:endParaRPr>
          </a:p>
          <a:p>
            <a:pPr lvl="0">
              <a:lnSpc>
                <a:spcPct val="125000"/>
              </a:lnSpc>
            </a:pPr>
            <a:r>
              <a:rPr lang="zh-CN" altLang="zh-CN" b="1" dirty="0">
                <a:solidFill>
                  <a:srgbClr val="0C0CC6"/>
                </a:solidFill>
              </a:rPr>
              <a:t>近似</a:t>
            </a:r>
            <a:r>
              <a:rPr lang="en-US" altLang="zh-CN" b="1" dirty="0">
                <a:solidFill>
                  <a:srgbClr val="0C0CC6"/>
                </a:solidFill>
              </a:rPr>
              <a:t>LRU</a:t>
            </a:r>
            <a:r>
              <a:rPr lang="zh-CN" altLang="zh-CN" b="1" dirty="0">
                <a:solidFill>
                  <a:srgbClr val="0C0CC6"/>
                </a:solidFill>
              </a:rPr>
              <a:t>页面置换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94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 txBox="1">
            <a:spLocks/>
          </p:cNvSpPr>
          <p:nvPr/>
        </p:nvSpPr>
        <p:spPr>
          <a:xfrm>
            <a:off x="665552" y="356389"/>
            <a:ext cx="5701478" cy="507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100" b="1" kern="1200" spc="225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spc="38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流程描述</a:t>
            </a:r>
          </a:p>
        </p:txBody>
      </p:sp>
      <p:sp>
        <p:nvSpPr>
          <p:cNvPr id="37" name="Rectangle 23"/>
          <p:cNvSpPr>
            <a:spLocks noChangeArrowheads="1"/>
          </p:cNvSpPr>
          <p:nvPr/>
        </p:nvSpPr>
        <p:spPr bwMode="auto">
          <a:xfrm>
            <a:off x="864867" y="333487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1C725FB-B6FC-7440-BDE6-BF5B9526A0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4867" y="1036940"/>
            <a:ext cx="5701478" cy="380873"/>
          </a:xfrm>
        </p:spPr>
        <p:txBody>
          <a:bodyPr>
            <a:normAutofit lnSpcReduction="10000"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文件管理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205F0C-45B5-7E4E-BA50-9E2ACEBA8716}"/>
              </a:ext>
            </a:extLst>
          </p:cNvPr>
          <p:cNvSpPr/>
          <p:nvPr/>
        </p:nvSpPr>
        <p:spPr>
          <a:xfrm>
            <a:off x="570110" y="1118136"/>
            <a:ext cx="128586" cy="277865"/>
          </a:xfrm>
          <a:prstGeom prst="rect">
            <a:avLst/>
          </a:prstGeom>
          <a:solidFill>
            <a:srgbClr val="E38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终止符 11">
            <a:extLst>
              <a:ext uri="{FF2B5EF4-FFF2-40B4-BE49-F238E27FC236}">
                <a16:creationId xmlns:a16="http://schemas.microsoft.com/office/drawing/2014/main" id="{655D2222-84A6-2B4B-ABA6-E90E48D9C62E}"/>
              </a:ext>
            </a:extLst>
          </p:cNvPr>
          <p:cNvSpPr/>
          <p:nvPr/>
        </p:nvSpPr>
        <p:spPr>
          <a:xfrm>
            <a:off x="698696" y="1710366"/>
            <a:ext cx="1200150" cy="443984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找文件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B0CF0EB-BA6A-B940-80C4-CEEC2736F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771" y="2292357"/>
            <a:ext cx="6658172" cy="3528703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6FE3DBA1-DEA6-DF47-B3A5-CAA4FEA102FF}"/>
              </a:ext>
            </a:extLst>
          </p:cNvPr>
          <p:cNvSpPr/>
          <p:nvPr/>
        </p:nvSpPr>
        <p:spPr>
          <a:xfrm>
            <a:off x="2039816" y="2766661"/>
            <a:ext cx="1512276" cy="1817058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018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 txBox="1">
            <a:spLocks/>
          </p:cNvSpPr>
          <p:nvPr/>
        </p:nvSpPr>
        <p:spPr>
          <a:xfrm>
            <a:off x="665552" y="356389"/>
            <a:ext cx="5701478" cy="507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100" b="1" kern="1200" spc="225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spc="38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流程描述</a:t>
            </a:r>
          </a:p>
        </p:txBody>
      </p:sp>
      <p:sp>
        <p:nvSpPr>
          <p:cNvPr id="37" name="Rectangle 23"/>
          <p:cNvSpPr>
            <a:spLocks noChangeArrowheads="1"/>
          </p:cNvSpPr>
          <p:nvPr/>
        </p:nvSpPr>
        <p:spPr bwMode="auto">
          <a:xfrm>
            <a:off x="864867" y="333487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1C725FB-B6FC-7440-BDE6-BF5B9526A0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4867" y="1036940"/>
            <a:ext cx="5701478" cy="380873"/>
          </a:xfrm>
        </p:spPr>
        <p:txBody>
          <a:bodyPr>
            <a:normAutofit lnSpcReduction="10000"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文件目录管理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205F0C-45B5-7E4E-BA50-9E2ACEBA8716}"/>
              </a:ext>
            </a:extLst>
          </p:cNvPr>
          <p:cNvSpPr/>
          <p:nvPr/>
        </p:nvSpPr>
        <p:spPr>
          <a:xfrm>
            <a:off x="570110" y="1118136"/>
            <a:ext cx="128586" cy="277865"/>
          </a:xfrm>
          <a:prstGeom prst="rect">
            <a:avLst/>
          </a:prstGeom>
          <a:solidFill>
            <a:srgbClr val="E38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F7788FA-A8FA-CA4F-A728-97173DC27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78" y="1396001"/>
            <a:ext cx="2033748" cy="5065656"/>
          </a:xfrm>
          <a:prstGeom prst="rect">
            <a:avLst/>
          </a:prstGeom>
        </p:spPr>
      </p:pic>
      <p:pic>
        <p:nvPicPr>
          <p:cNvPr id="9" name="图片 8" descr="http://www.uxll.com/asmbook/figures/F7_1.gif">
            <a:extLst>
              <a:ext uri="{FF2B5EF4-FFF2-40B4-BE49-F238E27FC236}">
                <a16:creationId xmlns:a16="http://schemas.microsoft.com/office/drawing/2014/main" id="{833DFB4E-8B25-2248-96CB-25A2AEC031E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530" y="2637717"/>
            <a:ext cx="3950676" cy="36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29A460E-C59D-1247-9DA2-FA1624D0F35F}"/>
              </a:ext>
            </a:extLst>
          </p:cNvPr>
          <p:cNvSpPr/>
          <p:nvPr/>
        </p:nvSpPr>
        <p:spPr>
          <a:xfrm>
            <a:off x="3975631" y="1340128"/>
            <a:ext cx="45470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文件控制块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FCB</a:t>
            </a:r>
            <a:r>
              <a:rPr lang="zh-CN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File Control Block</a:t>
            </a:r>
            <a:r>
              <a:rPr lang="zh-CN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）是操作系统为管理文件而设置的一组具有固定格式的数据结构，存放了为管理文件所需的所有有属性信息（文件属性或元数据）。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76DA4DE3-F888-634A-B99B-08B1BCFB51BD}"/>
              </a:ext>
            </a:extLst>
          </p:cNvPr>
          <p:cNvCxnSpPr>
            <a:cxnSpLocks/>
          </p:cNvCxnSpPr>
          <p:nvPr/>
        </p:nvCxnSpPr>
        <p:spPr>
          <a:xfrm>
            <a:off x="2252474" y="2344615"/>
            <a:ext cx="161614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CE67A611-F0EC-7243-A081-D1719C88B9C8}"/>
              </a:ext>
            </a:extLst>
          </p:cNvPr>
          <p:cNvSpPr/>
          <p:nvPr/>
        </p:nvSpPr>
        <p:spPr>
          <a:xfrm>
            <a:off x="2299366" y="2540457"/>
            <a:ext cx="161614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单级目录结构</a:t>
            </a:r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两级目录结构</a:t>
            </a:r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多级目录结构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C8B6093-67CA-5644-977C-2B1E2AD235B2}"/>
              </a:ext>
            </a:extLst>
          </p:cNvPr>
          <p:cNvSpPr/>
          <p:nvPr/>
        </p:nvSpPr>
        <p:spPr>
          <a:xfrm>
            <a:off x="2299365" y="1956144"/>
            <a:ext cx="16161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~/Downloads/</a:t>
            </a:r>
            <a:r>
              <a:rPr lang="en-US" altLang="zh-CN" sz="1400" b="1" dirty="0" err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os</a:t>
            </a:r>
            <a:endParaRPr lang="zh-CN" altLang="en-US" sz="1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85789191-C8BF-BA4C-B7B8-8BB9CA285A84}"/>
              </a:ext>
            </a:extLst>
          </p:cNvPr>
          <p:cNvSpPr/>
          <p:nvPr/>
        </p:nvSpPr>
        <p:spPr>
          <a:xfrm>
            <a:off x="515767" y="1986864"/>
            <a:ext cx="1783597" cy="650854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52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 txBox="1">
            <a:spLocks/>
          </p:cNvSpPr>
          <p:nvPr/>
        </p:nvSpPr>
        <p:spPr>
          <a:xfrm>
            <a:off x="665552" y="356389"/>
            <a:ext cx="5701478" cy="507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100" b="1" kern="1200" spc="225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spc="38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流程描述</a:t>
            </a:r>
          </a:p>
        </p:txBody>
      </p:sp>
      <p:sp>
        <p:nvSpPr>
          <p:cNvPr id="37" name="Rectangle 23"/>
          <p:cNvSpPr>
            <a:spLocks noChangeArrowheads="1"/>
          </p:cNvSpPr>
          <p:nvPr/>
        </p:nvSpPr>
        <p:spPr bwMode="auto">
          <a:xfrm>
            <a:off x="864867" y="333487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1C725FB-B6FC-7440-BDE6-BF5B9526A0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4867" y="1036940"/>
            <a:ext cx="5701478" cy="380873"/>
          </a:xfrm>
        </p:spPr>
        <p:txBody>
          <a:bodyPr>
            <a:normAutofit lnSpcReduction="10000"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存储控制管理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205F0C-45B5-7E4E-BA50-9E2ACEBA8716}"/>
              </a:ext>
            </a:extLst>
          </p:cNvPr>
          <p:cNvSpPr/>
          <p:nvPr/>
        </p:nvSpPr>
        <p:spPr>
          <a:xfrm>
            <a:off x="570110" y="1118136"/>
            <a:ext cx="128586" cy="277865"/>
          </a:xfrm>
          <a:prstGeom prst="rect">
            <a:avLst/>
          </a:prstGeom>
          <a:solidFill>
            <a:srgbClr val="E38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F7788FA-A8FA-CA4F-A728-97173DC27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78" y="1396001"/>
            <a:ext cx="2033748" cy="5065656"/>
          </a:xfrm>
          <a:prstGeom prst="rect">
            <a:avLst/>
          </a:prstGeom>
        </p:spPr>
      </p:pic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76DA4DE3-F888-634A-B99B-08B1BCFB51BD}"/>
              </a:ext>
            </a:extLst>
          </p:cNvPr>
          <p:cNvCxnSpPr>
            <a:cxnSpLocks/>
          </p:cNvCxnSpPr>
          <p:nvPr/>
        </p:nvCxnSpPr>
        <p:spPr>
          <a:xfrm>
            <a:off x="2428318" y="2954215"/>
            <a:ext cx="161614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CE67A611-F0EC-7243-A081-D1719C88B9C8}"/>
              </a:ext>
            </a:extLst>
          </p:cNvPr>
          <p:cNvSpPr/>
          <p:nvPr/>
        </p:nvSpPr>
        <p:spPr>
          <a:xfrm>
            <a:off x="2330628" y="3165121"/>
            <a:ext cx="18193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系统打开文件表</a:t>
            </a:r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用户打开文件表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0DB576-269B-024B-92BC-D92780D89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370" y="1713035"/>
            <a:ext cx="4864313" cy="3108361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8A45F8AD-9A3F-F346-BBFC-6601236B9BBF}"/>
              </a:ext>
            </a:extLst>
          </p:cNvPr>
          <p:cNvSpPr/>
          <p:nvPr/>
        </p:nvSpPr>
        <p:spPr>
          <a:xfrm>
            <a:off x="515767" y="2596460"/>
            <a:ext cx="1783597" cy="650854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344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 txBox="1">
            <a:spLocks/>
          </p:cNvSpPr>
          <p:nvPr/>
        </p:nvSpPr>
        <p:spPr>
          <a:xfrm>
            <a:off x="665552" y="356389"/>
            <a:ext cx="5701478" cy="507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100" b="1" kern="1200" spc="225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spc="38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流程描述</a:t>
            </a:r>
          </a:p>
        </p:txBody>
      </p:sp>
      <p:sp>
        <p:nvSpPr>
          <p:cNvPr id="37" name="Rectangle 23"/>
          <p:cNvSpPr>
            <a:spLocks noChangeArrowheads="1"/>
          </p:cNvSpPr>
          <p:nvPr/>
        </p:nvSpPr>
        <p:spPr bwMode="auto">
          <a:xfrm>
            <a:off x="864867" y="333487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1C725FB-B6FC-7440-BDE6-BF5B9526A0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4867" y="1036940"/>
            <a:ext cx="5701478" cy="380873"/>
          </a:xfrm>
        </p:spPr>
        <p:txBody>
          <a:bodyPr>
            <a:normAutofit lnSpcReduction="10000"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逻辑文件地址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205F0C-45B5-7E4E-BA50-9E2ACEBA8716}"/>
              </a:ext>
            </a:extLst>
          </p:cNvPr>
          <p:cNvSpPr/>
          <p:nvPr/>
        </p:nvSpPr>
        <p:spPr>
          <a:xfrm>
            <a:off x="570110" y="1118136"/>
            <a:ext cx="128586" cy="277865"/>
          </a:xfrm>
          <a:prstGeom prst="rect">
            <a:avLst/>
          </a:prstGeom>
          <a:solidFill>
            <a:srgbClr val="E38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F7788FA-A8FA-CA4F-A728-97173DC27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78" y="1396001"/>
            <a:ext cx="2033748" cy="5065656"/>
          </a:xfrm>
          <a:prstGeom prst="rect">
            <a:avLst/>
          </a:prstGeom>
        </p:spPr>
      </p:pic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76DA4DE3-F888-634A-B99B-08B1BCFB51BD}"/>
              </a:ext>
            </a:extLst>
          </p:cNvPr>
          <p:cNvCxnSpPr>
            <a:cxnSpLocks/>
          </p:cNvCxnSpPr>
          <p:nvPr/>
        </p:nvCxnSpPr>
        <p:spPr>
          <a:xfrm>
            <a:off x="2287642" y="3716215"/>
            <a:ext cx="161614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CE67A611-F0EC-7243-A081-D1719C88B9C8}"/>
              </a:ext>
            </a:extLst>
          </p:cNvPr>
          <p:cNvSpPr/>
          <p:nvPr/>
        </p:nvSpPr>
        <p:spPr>
          <a:xfrm>
            <a:off x="2264196" y="3888456"/>
            <a:ext cx="161614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堆结构文件</a:t>
            </a:r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顺序结构文件</a:t>
            </a:r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散列结构文件</a:t>
            </a:r>
            <a:endParaRPr lang="zh-CN" altLang="en-US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7791D59-AF78-654F-B107-3673A5963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495" y="1673598"/>
            <a:ext cx="2245003" cy="35108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4460B48-C2B1-5D45-9089-4CE92FFA2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593" y="1297973"/>
            <a:ext cx="2523519" cy="40773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4CFC8F92-3232-5D40-B424-E2AEC4388115}"/>
              </a:ext>
            </a:extLst>
          </p:cNvPr>
          <p:cNvSpPr/>
          <p:nvPr/>
        </p:nvSpPr>
        <p:spPr>
          <a:xfrm>
            <a:off x="6902739" y="5560027"/>
            <a:ext cx="18865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6C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H(Key)</a:t>
            </a:r>
            <a:r>
              <a:rPr lang="zh-CN" altLang="zh-CN" sz="1200" b="1" dirty="0">
                <a:solidFill>
                  <a:srgbClr val="6C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的值为</a:t>
            </a:r>
            <a:r>
              <a:rPr lang="en-US" altLang="zh-CN" sz="1200" b="1" dirty="0">
                <a:solidFill>
                  <a:srgbClr val="6C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Key</a:t>
            </a:r>
            <a:r>
              <a:rPr lang="zh-CN" altLang="zh-CN" sz="1200" b="1" dirty="0">
                <a:solidFill>
                  <a:srgbClr val="6C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的首字母在字母表中的顺序编号</a:t>
            </a:r>
            <a:endParaRPr lang="zh-CN" altLang="en-US" sz="1200" b="1" dirty="0">
              <a:solidFill>
                <a:srgbClr val="6C0000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177EF396-018F-7B41-93BD-555893458FF9}"/>
              </a:ext>
            </a:extLst>
          </p:cNvPr>
          <p:cNvSpPr/>
          <p:nvPr/>
        </p:nvSpPr>
        <p:spPr>
          <a:xfrm>
            <a:off x="515767" y="3252953"/>
            <a:ext cx="1783597" cy="768061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262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 txBox="1">
            <a:spLocks/>
          </p:cNvSpPr>
          <p:nvPr/>
        </p:nvSpPr>
        <p:spPr>
          <a:xfrm>
            <a:off x="665552" y="356389"/>
            <a:ext cx="5701478" cy="507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100" b="1" kern="1200" spc="225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spc="38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流程描述</a:t>
            </a:r>
          </a:p>
        </p:txBody>
      </p:sp>
      <p:sp>
        <p:nvSpPr>
          <p:cNvPr id="37" name="Rectangle 23"/>
          <p:cNvSpPr>
            <a:spLocks noChangeArrowheads="1"/>
          </p:cNvSpPr>
          <p:nvPr/>
        </p:nvSpPr>
        <p:spPr bwMode="auto">
          <a:xfrm>
            <a:off x="864867" y="333487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1C725FB-B6FC-7440-BDE6-BF5B9526A0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4867" y="1036940"/>
            <a:ext cx="5701478" cy="380873"/>
          </a:xfrm>
        </p:spPr>
        <p:txBody>
          <a:bodyPr>
            <a:normAutofit lnSpcReduction="10000"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物理文件地址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205F0C-45B5-7E4E-BA50-9E2ACEBA8716}"/>
              </a:ext>
            </a:extLst>
          </p:cNvPr>
          <p:cNvSpPr/>
          <p:nvPr/>
        </p:nvSpPr>
        <p:spPr>
          <a:xfrm>
            <a:off x="570110" y="1118136"/>
            <a:ext cx="128586" cy="277865"/>
          </a:xfrm>
          <a:prstGeom prst="rect">
            <a:avLst/>
          </a:prstGeom>
          <a:solidFill>
            <a:srgbClr val="E38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F7788FA-A8FA-CA4F-A728-97173DC27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78" y="1396001"/>
            <a:ext cx="2033748" cy="5065656"/>
          </a:xfrm>
          <a:prstGeom prst="rect">
            <a:avLst/>
          </a:prstGeom>
        </p:spPr>
      </p:pic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76DA4DE3-F888-634A-B99B-08B1BCFB51BD}"/>
              </a:ext>
            </a:extLst>
          </p:cNvPr>
          <p:cNvCxnSpPr>
            <a:cxnSpLocks/>
          </p:cNvCxnSpPr>
          <p:nvPr/>
        </p:nvCxnSpPr>
        <p:spPr>
          <a:xfrm>
            <a:off x="2338033" y="4454769"/>
            <a:ext cx="161614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CE67A611-F0EC-7243-A081-D1719C88B9C8}"/>
              </a:ext>
            </a:extLst>
          </p:cNvPr>
          <p:cNvSpPr/>
          <p:nvPr/>
        </p:nvSpPr>
        <p:spPr>
          <a:xfrm>
            <a:off x="2338034" y="2395068"/>
            <a:ext cx="16161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连续文件</a:t>
            </a:r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隐式链接文件</a:t>
            </a:r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显式链接文件</a:t>
            </a:r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endParaRPr lang="en-US" altLang="zh-CN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索引文件</a:t>
            </a:r>
            <a:endParaRPr lang="zh-CN" altLang="en-US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C11A8B1-5395-5D46-B534-B84088DB5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622" y="3227148"/>
            <a:ext cx="4029445" cy="291666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D862643-6395-0E4A-8C6E-816E98E4DF5B}"/>
              </a:ext>
            </a:extLst>
          </p:cNvPr>
          <p:cNvSpPr/>
          <p:nvPr/>
        </p:nvSpPr>
        <p:spPr>
          <a:xfrm>
            <a:off x="4520256" y="1066325"/>
            <a:ext cx="40294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altLang="zh-CN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ahoma" panose="020B0604030504040204" pitchFamily="34" charset="0"/>
              </a:rPr>
              <a:t>       </a:t>
            </a:r>
            <a:r>
              <a:rPr lang="zh-CN" altLang="zh-CN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ahoma" panose="020B0604030504040204" pitchFamily="34" charset="0"/>
              </a:rPr>
              <a:t>一个文件的信息存放在若干不连续物理块中，系统为每个文件建立一个专用数据结构</a:t>
            </a:r>
            <a:r>
              <a:rPr lang="en-US" altLang="zh-CN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ahoma" panose="020B0604030504040204" pitchFamily="34" charset="0"/>
              </a:rPr>
              <a:t>----</a:t>
            </a:r>
            <a:r>
              <a:rPr lang="zh-CN" altLang="zh-CN" b="1" kern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ahoma" panose="020B0604030504040204" pitchFamily="34" charset="0"/>
              </a:rPr>
              <a:t>索引表</a:t>
            </a:r>
            <a:r>
              <a:rPr lang="zh-CN" altLang="zh-CN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ahoma" panose="020B0604030504040204" pitchFamily="34" charset="0"/>
              </a:rPr>
              <a:t>，表中每一栏目指出文件信息所在的逻辑块号和与之对应的物理块号。</a:t>
            </a:r>
            <a:r>
              <a:rPr lang="zh-CN" altLang="zh-CN" b="1" kern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ahoma" panose="020B0604030504040204" pitchFamily="34" charset="0"/>
              </a:rPr>
              <a:t>索引表的物理地址</a:t>
            </a:r>
            <a:r>
              <a:rPr lang="zh-CN" altLang="zh-CN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ahoma" panose="020B0604030504040204" pitchFamily="34" charset="0"/>
              </a:rPr>
              <a:t>则由文件说明信息项（</a:t>
            </a:r>
            <a:r>
              <a:rPr lang="zh-CN" altLang="zh-CN" b="1" kern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ahoma" panose="020B0604030504040204" pitchFamily="34" charset="0"/>
              </a:rPr>
              <a:t>文件目录</a:t>
            </a:r>
            <a:r>
              <a:rPr lang="zh-CN" altLang="zh-CN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ahoma" panose="020B0604030504040204" pitchFamily="34" charset="0"/>
              </a:rPr>
              <a:t>）给出</a:t>
            </a:r>
            <a:r>
              <a:rPr lang="zh-CN" altLang="en-US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ahoma" panose="020B0604030504040204" pitchFamily="34" charset="0"/>
              </a:rPr>
              <a:t>。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右弧形箭头 25">
            <a:extLst>
              <a:ext uri="{FF2B5EF4-FFF2-40B4-BE49-F238E27FC236}">
                <a16:creationId xmlns:a16="http://schemas.microsoft.com/office/drawing/2014/main" id="{E137F8F4-6013-E441-BC2C-EA53477754CD}"/>
              </a:ext>
            </a:extLst>
          </p:cNvPr>
          <p:cNvSpPr/>
          <p:nvPr/>
        </p:nvSpPr>
        <p:spPr>
          <a:xfrm>
            <a:off x="267418" y="2395068"/>
            <a:ext cx="398133" cy="2165209"/>
          </a:xfrm>
          <a:prstGeom prst="curv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DA1584A4-8F34-4249-A286-D1B8B59143F7}"/>
              </a:ext>
            </a:extLst>
          </p:cNvPr>
          <p:cNvSpPr/>
          <p:nvPr/>
        </p:nvSpPr>
        <p:spPr>
          <a:xfrm>
            <a:off x="515767" y="4108739"/>
            <a:ext cx="1783597" cy="650854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950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95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0CEA3"/>
      </a:accent1>
      <a:accent2>
        <a:srgbClr val="C1D9DF"/>
      </a:accent2>
      <a:accent3>
        <a:srgbClr val="D870BB"/>
      </a:accent3>
      <a:accent4>
        <a:srgbClr val="61C09E"/>
      </a:accent4>
      <a:accent5>
        <a:srgbClr val="EFD836"/>
      </a:accent5>
      <a:accent6>
        <a:srgbClr val="73D2E8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模板页面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ustom Design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10553</TotalTime>
  <Words>606</Words>
  <Application>Microsoft Office PowerPoint</Application>
  <PresentationFormat>全屏显示(4:3)</PresentationFormat>
  <Paragraphs>132</Paragraphs>
  <Slides>16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等线 Light</vt:lpstr>
      <vt:lpstr>仿宋</vt:lpstr>
      <vt:lpstr>黑体</vt:lpstr>
      <vt:lpstr>华文楷体</vt:lpstr>
      <vt:lpstr>宋体</vt:lpstr>
      <vt:lpstr>微软雅黑</vt:lpstr>
      <vt:lpstr>Arial</vt:lpstr>
      <vt:lpstr>Calibri</vt:lpstr>
      <vt:lpstr>Calibri Light</vt:lpstr>
      <vt:lpstr>Century Gothic</vt:lpstr>
      <vt:lpstr>模板页面</vt:lpstr>
      <vt:lpstr>Custom Design</vt:lpstr>
      <vt:lpstr>1_模板页面</vt:lpstr>
      <vt:lpstr>1_Custom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尚 赵伟</cp:lastModifiedBy>
  <cp:revision>1625</cp:revision>
  <dcterms:created xsi:type="dcterms:W3CDTF">2015-08-18T02:51:00Z</dcterms:created>
  <dcterms:modified xsi:type="dcterms:W3CDTF">2021-11-09T01:45:17Z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2017-12-21T08:37:51.7033375Z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KSOProductBuildVer">
    <vt:lpwstr>2052-11.1.0.9339</vt:lpwstr>
  </property>
</Properties>
</file>